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68" r:id="rId15"/>
    <p:sldId id="269" r:id="rId16"/>
    <p:sldId id="271" r:id="rId17"/>
    <p:sldId id="272" r:id="rId18"/>
    <p:sldId id="276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CC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4" autoAdjust="0"/>
    <p:restoredTop sz="93511" autoAdjust="0"/>
  </p:normalViewPr>
  <p:slideViewPr>
    <p:cSldViewPr>
      <p:cViewPr varScale="1">
        <p:scale>
          <a:sx n="64" d="100"/>
          <a:sy n="64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C229D-E0B1-4626-83FA-47CCD758B6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4CE99-8C50-4309-8EF6-7666BEAB73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B2545B-8F59-45B6-9C9F-7649C00D61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1A968F-C919-41F0-8B74-E5FA121969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A8B8454-6E09-4587-90DA-73B0CB7345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8A37F14-19EA-427E-BAC3-958FDB7E10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D6E2C-9560-4188-9C2F-EB8912DF1B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0B598-4AE7-491C-8E2F-F7158925F9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FD7F0-129C-41EB-A658-2B859B3E15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365B1-7024-4D83-A687-F2D7D91774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16863-DE37-4D6C-8BE6-5F678585E4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E9A6D-C2BB-4639-AE81-076498F950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918FD-186D-4FFA-9E41-95DBD2D665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E3154-16C6-4731-8A80-C7ADAC1E9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0EEC738-4124-419E-946E-C703BC37699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0%D1%8F%D0%B1%D0%B8%D0%BD%D0%BE%D0%B2,_%D0%9A%D0%BE%D0%BD%D1%81%D1%82%D0%B0%D0%BD%D1%82%D0%B8%D0%BD_%D0%92%D0%B0%D0%BB%D0%B5%D0%BD%D1%82%D0%B8%D0%BD%D0%BE%D0%B2%D0%B8%D1%87" TargetMode="External"/><Relationship Id="rId13" Type="http://schemas.openxmlformats.org/officeDocument/2006/relationships/hyperlink" Target="https://ru.wikipedia.org/wiki/%D0%A5%D0%B0%D1%80%D0%B4%D0%BA%D0%BE%D1%80-%D0%BF%D0%B0%D0%BD%D0%BA" TargetMode="External"/><Relationship Id="rId18" Type="http://schemas.openxmlformats.org/officeDocument/2006/relationships/image" Target="../media/image10.jpeg"/><Relationship Id="rId3" Type="http://schemas.openxmlformats.org/officeDocument/2006/relationships/hyperlink" Target="https://ru.wikipedia.org/wiki/%D0%A1%D0%A1%D0%A1%D0%A0" TargetMode="External"/><Relationship Id="rId7" Type="http://schemas.openxmlformats.org/officeDocument/2006/relationships/hyperlink" Target="https://ru.wikipedia.org/wiki/%D0%9B%D0%B5%D1%82%D0%BE%D0%B2,_%D0%95%D0%B3%D0%BE%D1%80" TargetMode="External"/><Relationship Id="rId12" Type="http://schemas.openxmlformats.org/officeDocument/2006/relationships/hyperlink" Target="https://ru.wikipedia.org/wiki/%D0%9D%D0%BE%D0%B9%D0%B7-%D1%80%D0%BE%D0%BA" TargetMode="External"/><Relationship Id="rId17" Type="http://schemas.openxmlformats.org/officeDocument/2006/relationships/image" Target="../media/image9.jpeg"/><Relationship Id="rId2" Type="http://schemas.openxmlformats.org/officeDocument/2006/relationships/image" Target="../media/image1.jpeg"/><Relationship Id="rId16" Type="http://schemas.openxmlformats.org/officeDocument/2006/relationships/hyperlink" Target="https://ru.wikipedia.org/wiki/%D0%93%D1%80%D0%B0%D0%B6%D0%B4%D0%B0%D0%BD%D1%81%D0%BA%D0%B0%D1%8F_%D0%BE%D0%B1%D0%BE%D1%80%D0%BE%D0%BD%D0%B0_(%D0%B3%D1%80%D1%83%D0%BF%D0%BF%D0%B0)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ru.wikipedia.org/wiki/%D0%9E%D0%BC%D1%81%D0%BA" TargetMode="External"/><Relationship Id="rId11" Type="http://schemas.openxmlformats.org/officeDocument/2006/relationships/hyperlink" Target="https://ru.wikipedia.org/wiki/%D0%93%D0%B0%D1%80%D0%B0%D0%B6%D0%BD%D1%8B%D0%B9_%D1%80%D0%BE%D0%BA" TargetMode="External"/><Relationship Id="rId5" Type="http://schemas.openxmlformats.org/officeDocument/2006/relationships/hyperlink" Target="https://ru.wikipedia.org/wiki/%D0%A0%D0%BE%D0%BA-%D0%B3%D1%80%D1%83%D0%BF%D0%BF%D0%B0" TargetMode="External"/><Relationship Id="rId15" Type="http://schemas.openxmlformats.org/officeDocument/2006/relationships/hyperlink" Target="https://ru.wikipedia.org/wiki/%D0%A8%D1%83%D0%B3%D0%B5%D0%B9%D0%B7" TargetMode="External"/><Relationship Id="rId10" Type="http://schemas.openxmlformats.org/officeDocument/2006/relationships/hyperlink" Target="https://ru.wikipedia.org/wiki/%D0%9F%D0%BE%D1%81%D1%82%D0%BF%D0%B0%D0%BD%D0%BA" TargetMode="External"/><Relationship Id="rId4" Type="http://schemas.openxmlformats.org/officeDocument/2006/relationships/hyperlink" Target="https://ru.wikipedia.org/wiki/%D0%A0%D0%BE%D1%81%D1%81%D0%B8%D1%8F" TargetMode="External"/><Relationship Id="rId9" Type="http://schemas.openxmlformats.org/officeDocument/2006/relationships/hyperlink" Target="https://ru.wikipedia.org/wiki/%D0%9F%D0%B0%D0%BD%D0%BA-%D1%80%D0%BE%D0%BA" TargetMode="External"/><Relationship Id="rId14" Type="http://schemas.openxmlformats.org/officeDocument/2006/relationships/hyperlink" Target="https://ru.wikipedia.org/wiki/%D0%9F%D1%81%D0%B8%D1%85%D0%BE%D0%B4%D0%B5%D0%BB%D0%B8%D1%87%D0%B5%D1%81%D0%BA%D0%B8%D0%B9_%D1%80%D0%BE%D0%BA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D%D0%B0%D1%83%D0%BC%D0%B5%D0%BD%D0%BA%D0%BE,_%D0%9C%D0%B0%D0%B9%D0%BA" TargetMode="External"/><Relationship Id="rId13" Type="http://schemas.openxmlformats.org/officeDocument/2006/relationships/hyperlink" Target="https://ru.wikipedia.org/wiki/1981_%D0%B3%D0%BE%D0%B4" TargetMode="External"/><Relationship Id="rId3" Type="http://schemas.openxmlformats.org/officeDocument/2006/relationships/hyperlink" Target="https://ru.wikipedia.org/wiki/1972_%D0%B3%D0%BE%D0%B4" TargetMode="External"/><Relationship Id="rId7" Type="http://schemas.openxmlformats.org/officeDocument/2006/relationships/hyperlink" Target="https://ru.wikipedia.org/wiki/%D0%93%D0%B0%D0%BA%D0%BA%D0%B5%D0%BB%D1%8C,_%D0%92%D1%81%D0%B5%D0%B2%D0%BE%D0%BB%D0%BE%D0%B4_%D0%AF%D0%BA%D0%BE%D0%B2%D0%BB%D0%B5%D0%B2%D0%B8%D1%87" TargetMode="External"/><Relationship Id="rId12" Type="http://schemas.openxmlformats.org/officeDocument/2006/relationships/hyperlink" Target="https://ru.wikipedia.org/wiki/%D0%A8%D0%BA%D0%BB%D1%8F%D1%80%D1%81%D0%BA%D0%B8%D0%B9,_%D0%AD%D0%B4%D0%BC%D1%83%D0%BD%D0%B4_%D0%9C%D0%B5%D1%87%D0%B8%D1%81%D0%BB%D0%B0%D0%B2%D0%BE%D0%B2%D0%B8%D1%87" TargetMode="External"/><Relationship Id="rId17" Type="http://schemas.openxmlformats.org/officeDocument/2006/relationships/image" Target="../media/image11.jpeg"/><Relationship Id="rId2" Type="http://schemas.openxmlformats.org/officeDocument/2006/relationships/hyperlink" Target="https://ru.wikipedia.org/wiki/%D0%93%D1%80%D0%B5%D0%B1%D0%B5%D0%BD%D1%89%D0%B8%D0%BA%D0%BE%D0%B2,_%D0%91%D0%BE%D1%80%D0%B8%D1%81_%D0%91%D0%BE%D1%80%D0%B8%D1%81%D0%BE%D0%B2%D0%B8%D1%87" TargetMode="External"/><Relationship Id="rId16" Type="http://schemas.openxmlformats.org/officeDocument/2006/relationships/hyperlink" Target="https://ru.wikipedia.org/wiki/%D0%90%D0%BA%D0%B2%D0%B0%D1%80%D0%B8%D1%83%D0%BC_(%D0%B3%D1%80%D1%83%D0%BF%D0%BF%D0%B0)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ru.wikipedia.org/wiki/%D0%A0%D0%BE%D0%BC%D0%B0%D0%BD%D0%BE%D0%B2,_%D0%94%D1%8E%D1%88%D0%B0" TargetMode="External"/><Relationship Id="rId11" Type="http://schemas.openxmlformats.org/officeDocument/2006/relationships/hyperlink" Target="https://ru.wikipedia.org/wiki/%D0%A0%D1%83%D0%B1%D0%B5%D0%BA%D0%B8%D0%BD,_%D0%91%D0%BE%D1%80%D0%B8%D1%81_%D0%90%D0%BB%D0%B5%D0%BA%D1%81%D0%B0%D0%BD%D0%B4%D1%80%D0%BE%D0%B2%D0%B8%D1%87" TargetMode="External"/><Relationship Id="rId5" Type="http://schemas.openxmlformats.org/officeDocument/2006/relationships/hyperlink" Target="https://ru.wikipedia.org/wiki/%D0%A4%D0%B0%D0%B9%D0%BD%D1%88%D1%82%D0%B5%D0%B9%D0%BD-%D0%92%D0%B0%D1%81%D0%B8%D0%BB%D1%8C%D0%B5%D0%B2,_%D0%9C%D0%B8%D1%85%D0%B0%D0%B8%D0%BB_%D0%91%D0%BE%D1%80%D0%B8%D1%81%D0%BE%D0%B2%D0%B8%D1%87" TargetMode="External"/><Relationship Id="rId15" Type="http://schemas.openxmlformats.org/officeDocument/2006/relationships/hyperlink" Target="https://ru.wikipedia.org/wiki/%D0%A1%D0%B0%D0%BD%D0%BA%D1%82-%D0%9F%D0%B5%D1%82%D0%B5%D1%80%D0%B1%D1%83%D1%80%D0%B3" TargetMode="External"/><Relationship Id="rId10" Type="http://schemas.openxmlformats.org/officeDocument/2006/relationships/hyperlink" Target="https://ru.wikipedia.org/wiki/%D0%A1%D0%B0%D0%BA%D0%BC%D0%B0%D1%80%D0%BE%D0%B2,_%D0%9E%D0%BB%D0%B5%D0%B3_%D0%90%D0%B4%D0%BE%D0%BB%D1%8C%D1%84%D0%BE%D0%B2%D0%B8%D1%87" TargetMode="External"/><Relationship Id="rId4" Type="http://schemas.openxmlformats.org/officeDocument/2006/relationships/hyperlink" Target="https://ru.wikipedia.org/wiki/%D0%93%D1%83%D0%BD%D0%B8%D1%86%D0%BA%D0%B8%D0%B9,_%D0%90%D0%BD%D0%B0%D1%82%D0%BE%D0%BB%D0%B8%D0%B9_%D0%90%D0%B2%D0%B3%D1%83%D1%81%D1%82%D0%BE%D0%B2%D0%B8%D1%87" TargetMode="External"/><Relationship Id="rId9" Type="http://schemas.openxmlformats.org/officeDocument/2006/relationships/hyperlink" Target="https://ru.wikipedia.org/wiki/%D0%9A%D1%83%D1%80%D1%91%D1%85%D0%B8%D0%BD,_%D0%A1%D0%B5%D1%80%D0%B3%D0%B5%D0%B9_%D0%90%D0%BD%D0%B0%D1%82%D0%BE%D0%BB%D1%8C%D0%B5%D0%B2%D0%B8%D1%87" TargetMode="External"/><Relationship Id="rId14" Type="http://schemas.openxmlformats.org/officeDocument/2006/relationships/hyperlink" Target="https://ru.wikipedia.org/wiki/%D0%97%D0%BE%D0%BE%D0%BF%D0%B0%D1%80%D0%BA_(%D0%B3%D1%80%D1%83%D0%BF%D0%BF%D0%B0)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B%D0%B5%D0%BD%D0%B8%D0%BD%D0%B3%D1%80%D0%B0%D0%B4" TargetMode="External"/><Relationship Id="rId13" Type="http://schemas.openxmlformats.org/officeDocument/2006/relationships/image" Target="../media/image12.jpeg"/><Relationship Id="rId3" Type="http://schemas.openxmlformats.org/officeDocument/2006/relationships/hyperlink" Target="https://ru.wikipedia.org/wiki/12_%D0%BC%D0%B0%D1%80%D1%82%D0%B0" TargetMode="External"/><Relationship Id="rId7" Type="http://schemas.openxmlformats.org/officeDocument/2006/relationships/hyperlink" Target="https://ru.wikipedia.org/wiki/1980" TargetMode="External"/><Relationship Id="rId12" Type="http://schemas.openxmlformats.org/officeDocument/2006/relationships/hyperlink" Target="https://ru.wikipedia.org/wiki/%D0%94%D0%B6%D0%B0%D0%B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ru.wikipedia.org/wiki/12_%D0%B0%D0%BF%D1%80%D0%B5%D0%BB%D1%8F" TargetMode="External"/><Relationship Id="rId11" Type="http://schemas.openxmlformats.org/officeDocument/2006/relationships/hyperlink" Target="https://ru.wikipedia.org/wiki/%D0%A0%D0%BE%D0%BC%D0%B0%D0%BD%D1%81_(%D0%BC%D1%83%D0%B7%D1%8B%D0%BA%D0%B0)" TargetMode="External"/><Relationship Id="rId5" Type="http://schemas.openxmlformats.org/officeDocument/2006/relationships/hyperlink" Target="https://ru.wikipedia.org/wiki/%D0%98%D0%B2%D0%B0%D0%BD%D0%BE%D0%B2%D0%BE" TargetMode="External"/><Relationship Id="rId10" Type="http://schemas.openxmlformats.org/officeDocument/2006/relationships/hyperlink" Target="https://ru.wikipedia.org/wiki/%D0%90%D0%B2%D1%82%D0%BE%D1%80%D1%81%D0%BA%D0%B0%D1%8F_%D0%BF%D0%B5%D1%81%D0%BD%D1%8F" TargetMode="External"/><Relationship Id="rId4" Type="http://schemas.openxmlformats.org/officeDocument/2006/relationships/hyperlink" Target="https://ru.wikipedia.org/wiki/1939" TargetMode="External"/><Relationship Id="rId9" Type="http://schemas.openxmlformats.org/officeDocument/2006/relationships/hyperlink" Target="https://ru.wikipedia.org/wiki/%D0%93%D0%BE%D1%80%D0%BE%D0%B4%D1%81%D0%BA%D0%BE%D0%B9_%D1%80%D0%BE%D0%BC%D0%B0%D0%BD%D1%81" TargetMode="External"/><Relationship Id="rId1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4%D0%B0%D1%80%D0%BA-%D1%8D%D0%BC%D0%B1%D0%B8%D0%B5%D0%BD%D1%82" TargetMode="External"/><Relationship Id="rId13" Type="http://schemas.openxmlformats.org/officeDocument/2006/relationships/hyperlink" Target="https://ru.wikipedia.org/w/index.php?title=Xenomorph_(%D0%B3%D1%80%D1%83%D0%BF%D0%BF%D0%B0)&amp;action=edit&amp;redlink=1" TargetMode="External"/><Relationship Id="rId18" Type="http://schemas.openxmlformats.org/officeDocument/2006/relationships/hyperlink" Target="https://ru.wikipedia.org/wiki/%D0%98%D0%BD%D0%B4%D0%B0%D1%81%D1%82%D1%80%D0%B8%D0%B0%D0%BB-%D0%BC%D0%B5%D1%82%D0%B0%D0%BB" TargetMode="External"/><Relationship Id="rId3" Type="http://schemas.openxmlformats.org/officeDocument/2006/relationships/hyperlink" Target="https://ru.wikipedia.org/wiki/%D0%9F%D1%81%D0%B8%D1%85%D0%BE%D0%B4%D0%B5%D0%BB%D0%B8%D0%BA-%D1%82%D1%80%D0%B0%D0%BD%D1%81" TargetMode="External"/><Relationship Id="rId21" Type="http://schemas.openxmlformats.org/officeDocument/2006/relationships/hyperlink" Target="https://ru.wikipedia.org/w/index.php?title=Cosmo&amp;action=edit&amp;redlink=1" TargetMode="External"/><Relationship Id="rId7" Type="http://schemas.openxmlformats.org/officeDocument/2006/relationships/hyperlink" Target="https://ru.wikipedia.org/wiki/%D0%93%D0%B5%D1%80%D0%BC%D0%B0%D0%BD%D0%B8%D1%8F" TargetMode="External"/><Relationship Id="rId12" Type="http://schemas.openxmlformats.org/officeDocument/2006/relationships/hyperlink" Target="https://ru.wikipedia.org/wiki/%D0%98%D0%BD%D0%B4%D0%B0%D1%81%D1%82%D1%80%D0%B8%D0%B0%D0%BB" TargetMode="External"/><Relationship Id="rId17" Type="http://schemas.openxmlformats.org/officeDocument/2006/relationships/hyperlink" Target="https://ru.wikipedia.org/wiki/%D0%91%D0%BB%D1%8D%D0%BA-%D0%BC%D0%B5%D1%82%D0%B0%D0%BB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6" Type="http://schemas.openxmlformats.org/officeDocument/2006/relationships/hyperlink" Target="https://ru.wikipedia.org/wiki/%D0%9C%D0%B5%D1%82%D0%B0%D0%BB" TargetMode="External"/><Relationship Id="rId20" Type="http://schemas.openxmlformats.org/officeDocument/2006/relationships/hyperlink" Target="https://ru.wikipedia.org/w/index.php?title=Highko&amp;action=edit&amp;redlink=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%D0%A0%D0%BE%D1%81%D1%81%D0%B8%D1%8F" TargetMode="External"/><Relationship Id="rId11" Type="http://schemas.openxmlformats.org/officeDocument/2006/relationships/hyperlink" Target="https://ru.wikipedia.org/wiki/%D0%9F%D0%B0%D1%83%D1%8D%D1%80-%D0%BD%D0%BE%D0%B9%D0%B7" TargetMode="External"/><Relationship Id="rId5" Type="http://schemas.openxmlformats.org/officeDocument/2006/relationships/hyperlink" Target="https://ru.wikipedia.org/wiki/%D0%94%D0%B0%D1%80%D0%BA-%D0%BF%D1%81%D0%B8%D1%85%D0%BE%D0%B4%D0%B5%D0%BB%D0%B8%D0%BA-%D1%82%D1%80%D0%B0%D0%BD%D1%81" TargetMode="External"/><Relationship Id="rId15" Type="http://schemas.openxmlformats.org/officeDocument/2006/relationships/hyperlink" Target="https://ru.wikipedia.org/w/index.php?title=Kemic-Al&amp;action=edit&amp;redlink=1" TargetMode="External"/><Relationship Id="rId23" Type="http://schemas.openxmlformats.org/officeDocument/2006/relationships/hyperlink" Target="https://ru.wikipedia.org/w/index.php?title=Baphomet_Engine&amp;action=edit&amp;redlink=1" TargetMode="External"/><Relationship Id="rId10" Type="http://schemas.openxmlformats.org/officeDocument/2006/relationships/hyperlink" Target="https://ru.wikipedia.org/w/index.php?title=%D0%94%D0%B0%D1%80%D0%BA%D0%BE%D1%80&amp;action=edit&amp;redlink=1" TargetMode="External"/><Relationship Id="rId19" Type="http://schemas.openxmlformats.org/officeDocument/2006/relationships/hyperlink" Target="https://ru.wikipedia.org/w/index.php?title=Kindzadza&amp;action=edit&amp;redlink=1" TargetMode="External"/><Relationship Id="rId4" Type="http://schemas.openxmlformats.org/officeDocument/2006/relationships/hyperlink" Target="https://ru.wikipedia.org/w/index.php?title=%D0%91%D0%B8%D1%82-%D1%80%D0%B8%D1%82%D0%BC&amp;action=edit&amp;redlink=1" TargetMode="External"/><Relationship Id="rId9" Type="http://schemas.openxmlformats.org/officeDocument/2006/relationships/hyperlink" Target="https://ru.wikipedia.org/wiki/%D0%9A%D0%BE%D0%BD%D0%BA%D1%80%D0%B5%D1%82%D0%BD%D0%B0%D1%8F_%D0%BC%D1%83%D0%B7%D1%8B%D0%BA%D0%B0" TargetMode="External"/><Relationship Id="rId14" Type="http://schemas.openxmlformats.org/officeDocument/2006/relationships/hyperlink" Target="https://ru.wikipedia.org/w/index.php?title=Parasense&amp;action=edit&amp;redlink=1" TargetMode="External"/><Relationship Id="rId22" Type="http://schemas.openxmlformats.org/officeDocument/2006/relationships/hyperlink" Target="https://ru.wikipedia.org/w/index.php?title=Dark_Soho&amp;action=edit&amp;redlink=1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2%D1%82%D0%BE%D1%80-%D0%B8%D1%81%D0%BF%D0%BE%D0%BB%D0%BD%D0%B8%D1%82%D0%B5%D0%BB%D1%8C" TargetMode="External"/><Relationship Id="rId7" Type="http://schemas.openxmlformats.org/officeDocument/2006/relationships/hyperlink" Target="https://ru.wikipedia.org/wiki/%D0%93%D0%B0%D0%BB%D0%B8%D1%87,_%D0%90%D0%BB%D0%B5%D0%BA%D1%81%D0%B0%D0%BD%D0%B4%D1%80_%D0%90%D1%80%D0%BA%D0%B0%D0%B4%D1%8C%D0%B5%D0%B2%D0%B8%D1%87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E%D1%80%D0%B8%D0%B9_%D0%92%D0%B8%D0%B7%D0%B1%D0%BE%D1%80" TargetMode="External"/><Relationship Id="rId5" Type="http://schemas.openxmlformats.org/officeDocument/2006/relationships/hyperlink" Target="https://ru.wikipedia.org/wiki/%D0%91%D1%83%D0%BB%D0%B0%D1%82_%D0%9E%D0%BA%D1%83%D0%B4%D0%B6%D0%B0%D0%B2%D0%B0" TargetMode="External"/><Relationship Id="rId4" Type="http://schemas.openxmlformats.org/officeDocument/2006/relationships/hyperlink" Target="https://ru.wikipedia.org/wiki/%D0%92%D0%BB%D0%B0%D0%B4%D0%B8%D0%BC%D0%B8%D1%80_%D0%92%D1%8B%D1%81%D0%BE%D1%86%D0%BA%D0%B8%D0%B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Российская музыка XX века</a:t>
            </a:r>
            <a:r>
              <a:rPr lang="ru-RU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644900"/>
            <a:ext cx="6400800" cy="1271588"/>
          </a:xfrm>
        </p:spPr>
        <p:txBody>
          <a:bodyPr/>
          <a:lstStyle/>
          <a:p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  <a:latin typeface="Blackadder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Рок-музыка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Русский рок — рок-музыка с текстами на русском языке и/или созданная музыкантами из России. Русский рок зародился в СССР во второй половине XX века под влиянием мировой, прежде всего западной, рок-музыки, и по сей день существует в России и странах СНГ.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7" name="Picture 15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Виктор Робертович Цой</a:t>
            </a:r>
          </a:p>
        </p:txBody>
      </p:sp>
      <p:pic>
        <p:nvPicPr>
          <p:cNvPr id="18439" name="Picture 7" descr="0c196606d1a6eee237ed5de4e118d38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628775"/>
            <a:ext cx="3101975" cy="4102100"/>
          </a:xfrm>
          <a:noFill/>
          <a:ln w="88900" cap="rnd">
            <a:solidFill>
              <a:schemeClr val="folHlink"/>
            </a:solidFill>
            <a:prstDash val="sysDot"/>
          </a:ln>
        </p:spPr>
      </p:pic>
      <p:sp>
        <p:nvSpPr>
          <p:cNvPr id="18443" name="Rectangle 11"/>
          <p:cNvSpPr>
            <a:spLocks noGrp="1" noChangeArrowheads="1"/>
          </p:cNvSpPr>
          <p:nvPr>
            <p:ph type="body" sz="half" idx="3"/>
          </p:nvPr>
        </p:nvSpPr>
        <p:spPr>
          <a:xfrm>
            <a:off x="3708400" y="4221163"/>
            <a:ext cx="5184775" cy="23764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Виктор Робертович Цой — советский рок-музыкант, автор песен и художник. Основатель и лидер рок-группы «Кино», в которой пел, играл на гитаре, писал музыку и стихи. Снялся в нескольких фильмах.</a:t>
            </a:r>
            <a:r>
              <a:rPr lang="ru-RU" sz="2400"/>
              <a:t> </a:t>
            </a:r>
          </a:p>
        </p:txBody>
      </p:sp>
      <p:pic>
        <p:nvPicPr>
          <p:cNvPr id="18446" name="Picture 14" descr="onf4b606b1cab1a7e71632ae4c599814c4c_80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140200" y="1341438"/>
            <a:ext cx="4110038" cy="2600325"/>
          </a:xfrm>
          <a:noFill/>
          <a:ln w="88900" cap="rnd">
            <a:solidFill>
              <a:schemeClr val="folHlink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48680"/>
            <a:ext cx="4464620" cy="1143000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г</a:t>
            </a:r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р.«Гражданская оборона»</a:t>
            </a:r>
            <a:endParaRPr lang="ru-RU" b="1" i="1" dirty="0">
              <a:effectLst>
                <a:outerShdw blurRad="38100" dist="38100" dir="2700000" algn="tl">
                  <a:srgbClr val="C0C0C0"/>
                </a:outerShdw>
              </a:effectLst>
              <a:latin typeface="Blackadder ITC" pitchFamily="82" charset="0"/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356100" y="549275"/>
            <a:ext cx="4787900" cy="61198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Гражданская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оборона»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—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СССР"/>
              </a:rPr>
              <a:t>советская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и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Россия"/>
              </a:rPr>
              <a:t>российская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Рок-группа"/>
              </a:rPr>
              <a:t>рок-группа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основанная 8 ноября 1984 года в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 tooltip="Омск"/>
              </a:rPr>
              <a:t>Омске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7" tooltip="Летов, Егор"/>
              </a:rPr>
              <a:t>Егором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7" tooltip="Летов, Егор"/>
              </a:rPr>
              <a:t>Летовым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8" tooltip="Рябинов, Константин Валентинович"/>
              </a:rPr>
              <a:t>Константином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8" tooltip="Рябинов, Константин Валентинович"/>
              </a:rPr>
              <a:t> Рябиновым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Музыка коллектива на начальном этапе представляла из себя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9" tooltip="Панк-рок"/>
              </a:rPr>
              <a:t>панк-рок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и 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0" tooltip="Постпанк"/>
              </a:rPr>
              <a:t>постпанк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с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сильным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1" tooltip="Гаражный рок"/>
              </a:rPr>
              <a:t>гаражным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влиянием, сохранявшимся на протяжении всего творчества, к концу 1980-х гг. эволюционировала в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авангардный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2" tooltip="Нойз-рок"/>
              </a:rPr>
              <a:t>нойз-рок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с элементами 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3" tooltip="Хардкор-панк"/>
              </a:rPr>
              <a:t>хардкора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 в 1990-х гг. сместилась в сторону 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4" tooltip="Психоделический рок"/>
              </a:rPr>
              <a:t>психоделического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 tooltip="Психоделический рок"/>
              </a:rPr>
              <a:t> рока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и 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5" tooltip="Шугейз"/>
              </a:rPr>
              <a:t>шугейза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«Гражданская оборона» являлась одной из наиболее влиятельных 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9" tooltip="Панк-рок"/>
              </a:rPr>
              <a:t>панк-рок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-групп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России и СССР. Группа распалась в 2008 году в связи со смертью Егора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Летова</a:t>
            </a:r>
            <a:r>
              <a:rPr lang="ru-RU" sz="2000" baseline="30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6"/>
              </a:rPr>
              <a:t>[1]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Blackadder ITC" pitchFamily="82" charset="0"/>
            </a:endParaRPr>
          </a:p>
        </p:txBody>
      </p:sp>
      <p:pic>
        <p:nvPicPr>
          <p:cNvPr id="20486" name="Picture 6" descr="40e44ce61575"/>
          <p:cNvPicPr>
            <a:picLocks noGrp="1" noChangeAspect="1" noChangeArrowheads="1"/>
          </p:cNvPicPr>
          <p:nvPr>
            <p:ph sz="half" idx="1"/>
          </p:nvPr>
        </p:nvPicPr>
        <p:blipFill>
          <a:blip r:embed="rId17" cstate="print"/>
          <a:srcRect/>
          <a:stretch>
            <a:fillRect/>
          </a:stretch>
        </p:blipFill>
        <p:spPr>
          <a:xfrm>
            <a:off x="251520" y="6453336"/>
            <a:ext cx="305547" cy="45719"/>
          </a:xfrm>
          <a:noFill/>
          <a:ln w="88900" cap="rnd">
            <a:solidFill>
              <a:schemeClr val="folHlink"/>
            </a:solidFill>
            <a:prstDash val="sysDot"/>
          </a:ln>
        </p:spPr>
      </p:pic>
      <p:pic>
        <p:nvPicPr>
          <p:cNvPr id="20488" name="Picture 8" descr="C:\Users\Константин\Pictures\grajdanskayaob_17_09_2012_11_06_31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23528" y="1988840"/>
            <a:ext cx="3533378" cy="2798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260648"/>
            <a:ext cx="3008313" cy="1067718"/>
          </a:xfrm>
        </p:spPr>
        <p:txBody>
          <a:bodyPr/>
          <a:lstStyle/>
          <a:p>
            <a:r>
              <a:rPr lang="ru-RU" sz="3200" dirty="0"/>
              <a:t>г</a:t>
            </a:r>
            <a:r>
              <a:rPr lang="ru-RU" sz="3200" dirty="0" smtClean="0"/>
              <a:t>р.«Аквариум» и «Зоопарк»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6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Аква́риум</a:t>
            </a:r>
            <a:r>
              <a:rPr lang="ru-RU" sz="16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— одна из старейших российских рок-групп. Состав участников за 40 лет существования группы неоднократно менялся, и только певец и идейный вдохновитель группы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 tooltip="Гребенщиков, Борис Борисович"/>
              </a:rPr>
              <a:t>Борис Гребенщиков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(также известный как БГ) является участником коллектива с самого момента его основания в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1972 год"/>
              </a:rPr>
              <a:t>1972 году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Участниками группы в разное время были: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Гуницкий, Анатолий Августович"/>
              </a:rPr>
              <a:t>Анатолий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Гуницкий, Анатолий Августович"/>
              </a:rPr>
              <a:t>Гуницкий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Файнштейн-Васильев, Михаил Борисович"/>
              </a:rPr>
              <a:t>Михайл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Файнштейн-Васильев, Михаил Борисович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Файнштейн-Васильев, Михаил Борисович"/>
              </a:rPr>
              <a:t>Файнштейн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6" tooltip="Романов, Дюша"/>
              </a:rPr>
              <a:t>Дюша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 tooltip="Романов, Дюша"/>
              </a:rPr>
              <a:t> Романов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7" tooltip="Гаккель, Всеволод Яковлевич"/>
              </a:rPr>
              <a:t>Всеволод Гаккель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8" tooltip="Науменко, Майк"/>
              </a:rPr>
              <a:t>Майк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8" tooltip="Науменко, Майк"/>
              </a:rPr>
              <a:t>Науменко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9" tooltip="Курёхин, Сергей Анатольевич"/>
              </a:rPr>
              <a:t>Сергей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9" tooltip="Курёхин, Сергей Анатольевич"/>
              </a:rPr>
              <a:t>Курёхин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0" tooltip="Сакмаров, Олег Адольфович"/>
              </a:rPr>
              <a:t>Олег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0" tooltip="Сакмаров, Олег Адольфович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0" tooltip="Сакмаров, Олег Адольфович"/>
              </a:rPr>
              <a:t>Сакмаров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1" tooltip="Рубекин, Борис Александрович"/>
              </a:rPr>
              <a:t>Борис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1" tooltip="Рубекин, Борис Александрович"/>
              </a:rPr>
              <a:t>Рубекин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2" tooltip="Шклярский, Эдмунд Мечиславович"/>
              </a:rPr>
              <a:t>Эдмунд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2" tooltip="Шклярский, Эдмунд Мечиславович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12" tooltip="Шклярский, Эдмунд Мечиславович"/>
              </a:rPr>
              <a:t>Шклярский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и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многие 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другие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6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«Зоопарк»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советская 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рок-группа, образованная в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3" tooltip="1981 год"/>
              </a:rPr>
              <a:t>1981 году</a:t>
            </a:r>
            <a:r>
              <a:rPr lang="ru-RU" sz="1600" baseline="30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/>
              </a:rPr>
              <a:t>[1]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в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5" tooltip="Санкт-Петербург"/>
              </a:rPr>
              <a:t>Ленинграде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В разное время с ними играли музыканты из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6" tooltip="Аквариум (группа)"/>
              </a:rPr>
              <a:t>«Аквариума»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и других ленинградских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рок-групп.</a:t>
            </a:r>
            <a:r>
              <a:rPr lang="ru-RU" sz="16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Стили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ритм </a:t>
            </a:r>
            <a:r>
              <a:rPr lang="ru-RU" sz="1600" dirty="0" err="1" smtClean="0"/>
              <a:t>энд</a:t>
            </a:r>
            <a:r>
              <a:rPr lang="ru-RU" sz="1600" dirty="0" smtClean="0"/>
              <a:t> блюз, рок </a:t>
            </a:r>
            <a:r>
              <a:rPr lang="ru-RU" sz="1600" dirty="0" err="1" smtClean="0"/>
              <a:t>н</a:t>
            </a:r>
            <a:r>
              <a:rPr lang="ru-RU" sz="1600" dirty="0" smtClean="0"/>
              <a:t> ролл. 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Основатель 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лидер группы — </a:t>
            </a:r>
            <a:r>
              <a:rPr lang="ru-RU" sz="16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8" tooltip="Науменко, Майк"/>
              </a:rPr>
              <a:t>Майк </a:t>
            </a:r>
            <a:r>
              <a:rPr lang="ru-RU" sz="1600" dirty="0" err="1">
                <a:solidFill>
                  <a:schemeClr val="tx1"/>
                </a:solidFill>
                <a:latin typeface="+mn-lt"/>
                <a:ea typeface="+mn-ea"/>
                <a:cs typeface="+mn-cs"/>
                <a:hlinkClick r:id="rId8" tooltip="Науменко, Майк"/>
              </a:rPr>
              <a:t>Науменко</a:t>
            </a:r>
            <a:r>
              <a:rPr lang="ru-RU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Умер в 1991г.</a:t>
            </a:r>
            <a:endParaRPr lang="ru-RU" sz="1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C:\Users\Константин\Pictures\boris_grebenshikov_akvarium_i_majk_naumenko_korol_podsoznanija_vse_bratja_sjostri_1978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39552" y="1628800"/>
            <a:ext cx="2857500" cy="339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84988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Шансон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i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Русский шансон</a:t>
            </a:r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 — это песня характерного </a:t>
            </a:r>
            <a:r>
              <a:rPr lang="ru-RU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асоциального</a:t>
            </a:r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 персонажа, часто исполняемая от первого лица.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Русский шансон (по аналогии с французским шансоном) — собирательный термин, которым обозначают различные жанры русской музыки: </a:t>
            </a:r>
            <a:r>
              <a:rPr lang="ru-RU" sz="24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бардовская</a:t>
            </a:r>
            <a:r>
              <a:rPr lang="ru-RU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 песня, городской романс, военные, эмигрантские и некоторые эстрадные песни. В российской музыкальной индустрии термин «русский шансон» был введён как эвфемизм в 1990-х годах, когда блатная песня стала звучать на эстраде, по радио и телевидению, и популяризован одноимённой радиостанцией.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Аркадий Северный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484313"/>
            <a:ext cx="4171950" cy="48974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Арка́дий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Се́верный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(настоящее имя — </a:t>
            </a: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Арка́дий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Дми́триевич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Зве́здин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12 марта"/>
              </a:rPr>
              <a:t>12 марта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1939"/>
              </a:rPr>
              <a:t>1939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Иваново"/>
              </a:rPr>
              <a:t>Иваново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—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 tooltip="12 апреля"/>
              </a:rPr>
              <a:t>12 апреля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7" tooltip="1980"/>
              </a:rPr>
              <a:t>1980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8" tooltip="Ленинград"/>
              </a:rPr>
              <a:t>Ленинград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— исполнитель песен современного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9" tooltip="Городской романс"/>
              </a:rPr>
              <a:t>городского фольклора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0" tooltip="Авторская песня"/>
              </a:rPr>
              <a:t>авторских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неподцензурных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песен,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1" tooltip="Романс (музыка)"/>
              </a:rPr>
              <a:t>романсов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и стилизаций. Обладал оригинальным тембром голоса и экспрессивной артистической подачей песни. Мог ярко обыграть песню в любой стилистике, от романсовой до 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2" tooltip="Джаз"/>
              </a:rPr>
              <a:t>джазовой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2400" b="1" i="1" dirty="0">
              <a:effectLst>
                <a:outerShdw blurRad="38100" dist="38100" dir="2700000" algn="tl">
                  <a:srgbClr val="C0C0C0"/>
                </a:outerShdw>
              </a:effectLst>
              <a:latin typeface="Blackadder ITC" pitchFamily="82" charset="0"/>
            </a:endParaRPr>
          </a:p>
        </p:txBody>
      </p:sp>
      <p:pic>
        <p:nvPicPr>
          <p:cNvPr id="23559" name="Picture 7" descr="d463019b0f55b10f82042089f1dcc0f7"/>
          <p:cNvPicPr>
            <a:picLocks noGrp="1" noChangeAspect="1" noChangeArrowheads="1"/>
          </p:cNvPicPr>
          <p:nvPr>
            <p:ph sz="half" idx="2"/>
          </p:nvPr>
        </p:nvPicPr>
        <p:blipFill>
          <a:blip r:embed="rId13" cstate="print"/>
          <a:srcRect/>
          <a:stretch>
            <a:fillRect/>
          </a:stretch>
        </p:blipFill>
        <p:spPr>
          <a:xfrm>
            <a:off x="7668344" y="4437112"/>
            <a:ext cx="291099" cy="277080"/>
          </a:xfrm>
          <a:noFill/>
          <a:ln w="88900" cap="rnd">
            <a:solidFill>
              <a:schemeClr val="folHlink"/>
            </a:solidFill>
            <a:prstDash val="sysDot"/>
          </a:ln>
        </p:spPr>
      </p:pic>
      <p:pic>
        <p:nvPicPr>
          <p:cNvPr id="23561" name="Picture 9" descr="C:\Users\Константин\Pictures\111s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4008" y="1556792"/>
            <a:ext cx="4042420" cy="4081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1012825"/>
          </a:xfrm>
        </p:spPr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Поп-музыка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8569325" cy="482441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Жанры поп-музыки, распространённой в современной России и странах СНГ начали своё развитие ещё во времена бывшего СССР и несколько отличались от сходных направлений как на Западе, так и на Востоке. От американской поп-музыки советская отличалась большей лиричностью, отказом от ярких сексуальных подтекстов песни, наличием табу на употребление мата, цензурой, большей яркостью и выразительностью текста, что отчасти было связано с в основном некоммерческой формой данного вида музыки в СССР и меньшим использованием (а зачастую и отсутствием) передовой музыкальной техники в стране по той же причине.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7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Алла Борисовна Пугачева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341438"/>
            <a:ext cx="4679950" cy="53276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Алла Борисовна Пугачёва — советская и российская эстрадная певица, композитор, эстрадный режиссёр, продюсер, киноактриса и телеведущая. Народная артистка СССР (1991). Лауреат Государственной премии РФ (1995).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В её репертуар входит более 500 песен на русском, английском, французском, иврите, немецком, финском, украинском языках; а дискография насчитывает более 100 сольных пластинок, CD и DVD дисков. Помимо России и стран бывшего СССР альбомы Пугачёвой издавались в Японии, Корее, Швеции, Финляндии, Германии, Польше, Чехословакии и Болгарии. Общий тираж дисков превысил 250 миллионов экземпляров.</a:t>
            </a:r>
          </a:p>
        </p:txBody>
      </p:sp>
      <p:pic>
        <p:nvPicPr>
          <p:cNvPr id="28678" name="Picture 6" descr="12533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263" y="1557338"/>
            <a:ext cx="3355975" cy="4652962"/>
          </a:xfrm>
          <a:noFill/>
          <a:ln w="88900" cap="rnd">
            <a:solidFill>
              <a:schemeClr val="folHlink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/>
          <a:lstStyle/>
          <a:p>
            <a:pPr algn="l"/>
            <a:r>
              <a:rPr lang="ru-RU" sz="20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Дарк-психоделик-транс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(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2" tooltip="Английский язык"/>
              </a:rPr>
              <a:t>англ.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dark</a:t>
            </a:r>
            <a:r>
              <a:rPr lang="ru-RU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psytrance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тёмный 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псай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(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dark</a:t>
            </a:r>
            <a:r>
              <a:rPr lang="ru-RU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psy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), чёрный транс (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black</a:t>
            </a:r>
            <a:r>
              <a:rPr lang="ru-RU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trance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), 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хоррор-транс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(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horror</a:t>
            </a:r>
            <a:r>
              <a:rPr lang="ru-RU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trance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), 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хоррор-псай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(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horror</a:t>
            </a:r>
            <a:r>
              <a:rPr lang="ru-RU" sz="20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i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psy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)) — наиболее быстрое и искажённое ответвление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3" tooltip="Психоделик-транс"/>
              </a:rPr>
              <a:t>психоделик-транса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с ускоренным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4" tooltip="Бит-ритм (страница отсутствует)"/>
              </a:rPr>
              <a:t>бит-ритмом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(145—180 ударов в минуту) и поэтому характеризуемое как «тёмное».</a:t>
            </a:r>
            <a:r>
              <a:rPr lang="ru-RU" sz="2000" baseline="30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5"/>
              </a:rPr>
              <a:t>[1][2]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Поджанр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возник в 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6" tooltip="Россия"/>
              </a:rPr>
              <a:t>России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и 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7" tooltip="Германия"/>
              </a:rPr>
              <a:t>Германии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в середине 1990-х годов. В дальнейшем стиль распространился по всему остальному миру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</a:t>
            </a:r>
            <a:b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Атмосфера 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дарк-транса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сформировалась на основе большого количества жанров: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8" tooltip="Дарк-эмбиент"/>
              </a:rPr>
              <a:t>дарк-эмбиента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 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9" tooltip="Конкретная музыка"/>
              </a:rPr>
              <a:t>конкретной музыки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0" tooltip="Даркор (страница отсутствует)"/>
              </a:rPr>
              <a:t>даркора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1" tooltip="Пауэр-нойз"/>
              </a:rPr>
              <a:t>пауэр-нойза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и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2" tooltip="Индастриал"/>
              </a:rPr>
              <a:t>индастриала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 Одни исполнители её создают, делая её «готической» и «бродящей» (такие исполнители как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3" tooltip="Xenomorph (группа) (страница отсутствует)"/>
              </a:rPr>
              <a:t>Xenomorph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4" tooltip="Parasense (страница отсутствует)"/>
              </a:rPr>
              <a:t>Parasense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и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5" tooltip="Kemic-Al (страница отсутствует)"/>
              </a:rPr>
              <a:t>Kemic-Al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), другие же вносят в атмосферу транса элементы 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16" tooltip="Метал"/>
              </a:rPr>
              <a:t>метала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особенно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7" tooltip="Блэк-метал"/>
              </a:rPr>
              <a:t>блэк-метала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и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8" tooltip="Индастриал-метал"/>
              </a:rPr>
              <a:t>индастриал-метала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19" tooltip="Kindzadza (страница отсутствует)"/>
              </a:rPr>
              <a:t>Kindzadza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20" tooltip="Highko (страница отсутствует)"/>
              </a:rPr>
              <a:t>Highko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21" tooltip="Cosmo (страница отсутствует)"/>
              </a:rPr>
              <a:t>Cosmo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22" tooltip="Dark Soho (страница отсутствует)"/>
              </a:rPr>
              <a:t>Dark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22" tooltip="Dark Soho (страница отсутствует)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22" tooltip="Dark Soho (страница отсутствует)"/>
              </a:rPr>
              <a:t>Soho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23" tooltip="Baphomet Engine (страница отсутствует)"/>
              </a:rPr>
              <a:t>Baphomet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  <a:hlinkClick r:id="rId23" tooltip="Baphomet Engine (страница отсутствует)"/>
              </a:rPr>
              <a:t> </a:t>
            </a:r>
            <a:r>
              <a:rPr lang="ru-RU" sz="2000" dirty="0" err="1">
                <a:solidFill>
                  <a:schemeClr val="tx2"/>
                </a:solidFill>
                <a:latin typeface="+mj-lt"/>
                <a:ea typeface="+mj-ea"/>
                <a:cs typeface="+mj-cs"/>
                <a:hlinkClick r:id="rId23" tooltip="Baphomet Engine (страница отсутствует)"/>
              </a:rPr>
              <a:t>Engine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</a:t>
            </a:r>
            <a:b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РФ: </a:t>
            </a:r>
            <a:r>
              <a:rPr lang="en-US" sz="20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Molokola</a:t>
            </a:r>
            <a:r>
              <a:rPr lang="en-US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(</a:t>
            </a:r>
            <a:r>
              <a:rPr lang="en-US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Russia)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0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Parasense</a:t>
            </a:r>
            <a:r>
              <a:rPr lang="en-US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(Russia</a:t>
            </a:r>
            <a:r>
              <a:rPr lang="en-US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)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</a:t>
            </a:r>
            <a: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k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781300"/>
            <a:ext cx="8229600" cy="1143000"/>
          </a:xfrm>
        </p:spPr>
        <p:txBody>
          <a:bodyPr/>
          <a:lstStyle/>
          <a:p>
            <a:r>
              <a:rPr lang="ru-RU" sz="80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Спасибо за внимание!!!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Основные направления музыки: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609600" indent="-609600">
              <a:buFontTx/>
              <a:buAutoNum type="arabicParenR"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Классическая музыка;</a:t>
            </a:r>
          </a:p>
          <a:p>
            <a:pPr marL="609600" indent="-609600">
              <a:buFontTx/>
              <a:buAutoNum type="arabicParenR"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Авторская, или </a:t>
            </a:r>
            <a:r>
              <a:rPr lang="ru-RU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бардовская</a:t>
            </a: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, песня;</a:t>
            </a:r>
          </a:p>
          <a:p>
            <a:pPr marL="609600" indent="-609600">
              <a:buFontTx/>
              <a:buAutoNum type="arabicParenR"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Рок-музыка;</a:t>
            </a:r>
          </a:p>
          <a:p>
            <a:pPr marL="609600" indent="-609600">
              <a:buFontTx/>
              <a:buAutoNum type="arabicParenR"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Шансон;</a:t>
            </a:r>
          </a:p>
          <a:p>
            <a:pPr marL="609600" indent="-609600">
              <a:buFontTx/>
              <a:buAutoNum type="arabicParenR"/>
            </a:pP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Поп-музыка.</a:t>
            </a:r>
          </a:p>
          <a:p>
            <a:pPr marL="609600" indent="-609600">
              <a:buFontTx/>
              <a:buAutoNum type="arabicParenR"/>
            </a:pP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 Экспериментальная и электронная музыка.</a:t>
            </a:r>
            <a:r>
              <a:rPr lang="ru-RU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/>
            </a:r>
            <a:br>
              <a:rPr lang="ru-RU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</a:br>
            <a:endParaRPr lang="ru-RU" sz="4400" b="1" dirty="0">
              <a:effectLst>
                <a:outerShdw blurRad="38100" dist="38100" dir="2700000" algn="tl">
                  <a:srgbClr val="C0C0C0"/>
                </a:outerShdw>
              </a:effectLst>
              <a:latin typeface="Blackadder I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Классика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51656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В начале 20-го века русская музыкальная культура выдвинула талантливую плеяду композиторов-новаторов </a:t>
            </a:r>
            <a:r>
              <a:rPr lang="ru-RU" sz="3600" i="1" u="sng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И. Стравинского</a:t>
            </a:r>
            <a: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 и </a:t>
            </a:r>
            <a:r>
              <a:rPr lang="ru-RU" sz="3600" i="1" u="sng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С. Прокофьева</a:t>
            </a:r>
            <a: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. Среди знаменитых мастеров старшего поколения были </a:t>
            </a:r>
            <a:r>
              <a:rPr lang="ru-RU" sz="3600" i="1" u="sng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Н. Мясковский</a:t>
            </a:r>
            <a: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, </a:t>
            </a:r>
            <a:r>
              <a:rPr lang="ru-RU" sz="3600" i="1" u="sng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Д. Кастальский</a:t>
            </a:r>
            <a: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.</a:t>
            </a:r>
            <a:b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</a:br>
            <a: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В советские годы возник, по существу, новый в отечественной музыке жанр - </a:t>
            </a:r>
            <a:r>
              <a:rPr lang="ru-RU" sz="3600" i="1" u="sng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героическая оратория</a:t>
            </a:r>
            <a:r>
              <a:rPr lang="ru-RU" sz="3600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, получила развитие хоровая песня. Широкий размах приобретает детская музыка.</a:t>
            </a:r>
            <a:r>
              <a:rPr lang="ru-RU" sz="2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Сергей Сергеевич Прокофьев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557338"/>
            <a:ext cx="4824412" cy="47513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Сергей Сергеевич Прокофьев — русский и советский композитор, дирижёр и пианист. Народный артист РСФСР (1947). Лауреат </a:t>
            </a:r>
            <a:r>
              <a:rPr lang="ru-RU" sz="2400" b="1" i="1" u="sng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Ленинской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 (1957 — посмертно) и шести </a:t>
            </a:r>
            <a:r>
              <a:rPr lang="ru-RU" sz="2400" b="1" i="1" u="sng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Сталинских премий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 (1943, 1946 — трижды, 1947, 1951).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Один из крупнейших, влиятельных и самых исполняемых композиторов XX века. </a:t>
            </a:r>
          </a:p>
        </p:txBody>
      </p:sp>
      <p:pic>
        <p:nvPicPr>
          <p:cNvPr id="5126" name="Picture 6" descr="71582530_PROKOFEV_Sergey_Sergeevich_portret_Konchalovskog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35600" y="1557338"/>
            <a:ext cx="3384550" cy="4608512"/>
          </a:xfrm>
          <a:noFill/>
          <a:ln w="88900" cap="rnd">
            <a:solidFill>
              <a:srgbClr val="99CC0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Сергей Васильевич Рахманинов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1412875"/>
            <a:ext cx="4897437" cy="49688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Сергей Васильевич Рахманинов —русский композитор, выдающийся пианист-виртуоз и дирижёр. Синтезировал в своём творчестве принципы петербургской и московской композиторских школ (а также традиции западноевропейской музыки) и создал свой оригинальный стиль, оказавший впоследствии влияние как на русскую, так и на мировую музыку XX века. </a:t>
            </a:r>
          </a:p>
        </p:txBody>
      </p:sp>
      <p:pic>
        <p:nvPicPr>
          <p:cNvPr id="7175" name="Picture 7" descr="5_5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1773238"/>
            <a:ext cx="3168650" cy="4103687"/>
          </a:xfrm>
          <a:noFill/>
          <a:ln w="88900" cap="rnd">
            <a:solidFill>
              <a:srgbClr val="99CC0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11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Александр Николаевич Скрябин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484313"/>
            <a:ext cx="4464050" cy="504031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i="1">
                <a:effectLst>
                  <a:outerShdw blurRad="38100" dist="38100" dir="2700000" algn="tl">
                    <a:srgbClr val="C0C0C0"/>
                  </a:outerShdw>
                </a:effectLst>
              </a:rPr>
              <a:t>Александр Николаевич Скрябин — выдающийся русский композитор и пианист. Его творчество принято рассматривать как стоящее совершенно особняком, хотя с точки зрения композиторской техники оно может быть сближено с Новой венской школой. Остро стоявшую перед композиторами того времени проблему «недостаточности», «узости» тональности Скрябин решает по-своему, усложняя до предела гармонию. Одновременно желаемой выразительности он добился, введя в музыку цвет, то есть впервые в истории использовал светомузыку. </a:t>
            </a:r>
          </a:p>
        </p:txBody>
      </p:sp>
      <p:pic>
        <p:nvPicPr>
          <p:cNvPr id="9226" name="Picture 10" descr="Скрябин-Александр-Николаевич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9700" y="1700213"/>
            <a:ext cx="3511550" cy="4525962"/>
          </a:xfrm>
          <a:noFill/>
          <a:ln w="88900" cap="rnd">
            <a:solidFill>
              <a:srgbClr val="99CC0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Авторская песня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12776"/>
            <a:ext cx="8229600" cy="421005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Автор-исполнитель"/>
              </a:rPr>
              <a:t>Барды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Владимир Высоцкий"/>
              </a:rPr>
              <a:t>Владимир Высоцкий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Булат Окуджава"/>
              </a:rPr>
              <a:t>Булат Окуджава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 tooltip="Юрий Визбор"/>
              </a:rPr>
              <a:t>Юрий Визбор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7" tooltip="Галич, Александр Аркадьевич"/>
              </a:rPr>
              <a:t>Александр Галич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</a:t>
            </a:r>
            <a:r>
              <a:rPr lang="ru-RU" sz="28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представляли собой отдельную субкультуру, они исполняли, в основном, авторские песни под акустическую гитару</a:t>
            </a:r>
            <a:r>
              <a:rPr lang="ru-RU" sz="28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Авторская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, или </a:t>
            </a:r>
            <a:r>
              <a:rPr lang="ru-RU" sz="28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бардовская</a:t>
            </a: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, песня представляет собой современный </a:t>
            </a:r>
            <a:b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</a:br>
            <a:r>
              <a:rPr lang="ru-RU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жанр устной, так называемой поющейся, поэзии, появившейся на рубеже 1950-1960-х годов в неформальной культуре молодых интеллектуалов и студенчества.</a:t>
            </a: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36625"/>
          </a:xfrm>
        </p:spPr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Владимир Семенович Высоцкий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067175" y="1052513"/>
            <a:ext cx="4897438" cy="56165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Владимир Семёнович Высоцкий  — советский актёр, поэт и автор-исполнитель песен, автор прозаических произведений. Лауреат Государственной премии СССР (1987 —посмертно). Владимир Высоцкий вошёл в историю как автор-исполнитель своих песен под акустическую семиструнную «русскую» гитару.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По итогам опроса ВЦИОМ, проводившегося в 2010 году, Высоцкий занял второе место в списке «кумиров XX века» после Юрия Гагарина. Опрос, проведенный ФОМ в середине июля 2011 года, продемонстрировал, что, абсолютному большинству (98%) россиян знакомо имя «Владимир Высоцкий», а около 70 % ответили, что его песни нравятся, и считают его творчество важным явлением отечественной культуры XX века.</a:t>
            </a:r>
          </a:p>
        </p:txBody>
      </p:sp>
      <p:pic>
        <p:nvPicPr>
          <p:cNvPr id="12295" name="Picture 7" descr="top6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628775"/>
            <a:ext cx="3527425" cy="4344988"/>
          </a:xfrm>
          <a:noFill/>
          <a:ln w="88900" cap="rnd">
            <a:solidFill>
              <a:srgbClr val="99CC0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83400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Булат Шалвович Окуджава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484313"/>
            <a:ext cx="5041900" cy="49688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  <a:latin typeface="Blackadder ITC" pitchFamily="82" charset="0"/>
              </a:rPr>
              <a:t>Булат Шалвович Окуджава — советский и российский поэт, композитор, литератор, прозаик и сценарист. Автор около двухсот авторских и эстрадных песен, написанных на собственные стихи, один из наиболее ярких представителей жанра авторской песни в 1950-е—1980-е годы.</a:t>
            </a:r>
            <a:r>
              <a:rPr lang="ru-RU" sz="2800"/>
              <a:t> </a:t>
            </a:r>
          </a:p>
        </p:txBody>
      </p:sp>
      <p:pic>
        <p:nvPicPr>
          <p:cNvPr id="15368" name="Picture 8" descr="856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51500" y="1844675"/>
            <a:ext cx="2722563" cy="3814763"/>
          </a:xfrm>
          <a:noFill/>
          <a:ln w="88900" cap="rnd">
            <a:solidFill>
              <a:srgbClr val="99CC00"/>
            </a:solidFill>
            <a:prstDash val="sysDot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337</TotalTime>
  <Words>150</Words>
  <Application>Microsoft Office PowerPoint</Application>
  <PresentationFormat>Экран (4:3)</PresentationFormat>
  <Paragraphs>45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Российская музыка XX века </vt:lpstr>
      <vt:lpstr>Основные направления музыки:</vt:lpstr>
      <vt:lpstr>Классика</vt:lpstr>
      <vt:lpstr>Сергей Сергеевич Прокофьев</vt:lpstr>
      <vt:lpstr>Сергей Васильевич Рахманинов</vt:lpstr>
      <vt:lpstr>Александр Николаевич Скрябин</vt:lpstr>
      <vt:lpstr>Авторская песня</vt:lpstr>
      <vt:lpstr>Владимир Семенович Высоцкий</vt:lpstr>
      <vt:lpstr>Булат Шалвович Окуджава</vt:lpstr>
      <vt:lpstr>Рок-музыка</vt:lpstr>
      <vt:lpstr>Виктор Робертович Цой</vt:lpstr>
      <vt:lpstr>гр.«Гражданская оборона»</vt:lpstr>
      <vt:lpstr>гр.«Аквариум» и «Зоопарк»</vt:lpstr>
      <vt:lpstr>Шансон</vt:lpstr>
      <vt:lpstr>Аркадий Северный </vt:lpstr>
      <vt:lpstr>Поп-музыка</vt:lpstr>
      <vt:lpstr>Алла Борисовна Пугачева</vt:lpstr>
      <vt:lpstr>Дарк-психоделик-транс (англ. dark psytrance, тёмный псай (dark psy), чёрный транс (black trance), хоррор-транс (horror trance), хоррор-псай (horror psy)) — наиболее быстрое и искажённое ответвление психоделик-транса, с ускоренным бит-ритмом (145—180 ударов в минуту) и поэтому характеризуемое как «тёмное».[1][2] Поджанр возник в России и Германии в середине 1990-х годов. В дальнейшем стиль распространился по всему остальному миру. Атмосфера дарк-транса сформировалась на основе большого количества жанров: дарк-эмбиента, конкретной музыки, даркора, пауэр-нойза и индастриала. Одни исполнители её создают, делая её «готической» и «бродящей» (такие исполнители как Xenomorph, Parasense и Kemic-Al), другие же вносят в атмосферу транса элементы метала, особенно блэк-метала и индастриал-метала Kindzadza, Highko, Cosmo, Dark Soho и Baphomet Engine. В РФ: Molokola (Russia), Parasense (Russia). 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музыка XX века</dc:title>
  <dc:creator>User</dc:creator>
  <cp:lastModifiedBy>Константин</cp:lastModifiedBy>
  <cp:revision>10</cp:revision>
  <dcterms:created xsi:type="dcterms:W3CDTF">2013-04-06T08:18:48Z</dcterms:created>
  <dcterms:modified xsi:type="dcterms:W3CDTF">2016-05-09T10:15:58Z</dcterms:modified>
</cp:coreProperties>
</file>